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76" r:id="rId4"/>
    <p:sldId id="272" r:id="rId5"/>
    <p:sldId id="269" r:id="rId6"/>
    <p:sldId id="267" r:id="rId7"/>
    <p:sldId id="271" r:id="rId8"/>
  </p:sldIdLst>
  <p:sldSz cx="6858000" cy="9144000" type="screen4x3"/>
  <p:notesSz cx="6858000" cy="9144000"/>
  <p:custDataLst>
    <p:tags r:id="rId12"/>
  </p:custDataLst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howGuides="1">
      <p:cViewPr varScale="1">
        <p:scale>
          <a:sx n="81" d="100"/>
          <a:sy n="81" d="100"/>
        </p:scale>
        <p:origin x="3060" y="10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presProps" Target="presProps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2" Type="http://schemas.openxmlformats.org/officeDocument/2006/relationships/tags" Target="tags/tag2.xml"/><Relationship Id="rId11" Type="http://schemas.openxmlformats.org/officeDocument/2006/relationships/tableStyles" Target="tableStyles.xml"/><Relationship Id="rId10" Type="http://schemas.openxmlformats.org/officeDocument/2006/relationships/viewProps" Target="viewProps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857250" y="1497013"/>
            <a:ext cx="5143500" cy="3182937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857250" y="4802188"/>
            <a:ext cx="5143500" cy="220821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45F854-6705-4E2A-A1B3-E2CC30A3D7D3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EB5ADD-139C-4D1B-9353-9E4404B710FC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4972050" y="366713"/>
            <a:ext cx="1543050" cy="780097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42900" y="366713"/>
            <a:ext cx="4476750" cy="780097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F8AC971-B478-4AAC-9BEE-B69FB73E6DFB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3C667F-D37A-4374-A998-9883A387E396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8313" y="2279650"/>
            <a:ext cx="5915025" cy="38036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68313" y="6119813"/>
            <a:ext cx="5915025" cy="2000250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811BA90-CBFB-4DDA-95AB-8009015A29FC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42900" y="2133600"/>
            <a:ext cx="3009900" cy="60340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3505200" y="2133600"/>
            <a:ext cx="3009900" cy="60340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9E65A07-AFFE-486D-B958-524A4FCD79C3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73075" y="487363"/>
            <a:ext cx="5915025" cy="176688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73075" y="2241550"/>
            <a:ext cx="2900363" cy="10985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73075" y="3340100"/>
            <a:ext cx="2900363" cy="491331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3471863" y="2241550"/>
            <a:ext cx="2916237" cy="10985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3471863" y="3340100"/>
            <a:ext cx="2916237" cy="491331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56BFB7-966D-4069-B942-09245B9E8B23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2E498D-9FED-49DC-9AE4-828E442AE9F4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017E389-E4D1-42B2-8B45-10E83AF42E20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73075" y="609600"/>
            <a:ext cx="2211388" cy="21336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916238" y="1316038"/>
            <a:ext cx="3471862" cy="64992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73075" y="2743200"/>
            <a:ext cx="2211388" cy="508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F149785-DB74-4A97-A1DD-A68E0CF90D07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73075" y="609600"/>
            <a:ext cx="2211388" cy="21336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916238" y="1316038"/>
            <a:ext cx="3471862" cy="64992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73075" y="2743200"/>
            <a:ext cx="2211388" cy="508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1924B17-A5EF-49E3-A72E-6F459CD988B6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42900" y="366713"/>
            <a:ext cx="6172200" cy="152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42900" y="2133600"/>
            <a:ext cx="6172200" cy="6034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42900" y="8326438"/>
            <a:ext cx="1600200" cy="63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 sz="1400" smtClean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343150" y="8326438"/>
            <a:ext cx="2171700" cy="63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 eaLnBrk="1" hangingPunct="1">
              <a:defRPr sz="1400" smtClean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914900" y="8326438"/>
            <a:ext cx="1600200" cy="63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defRPr sz="1400" smtClean="0"/>
            </a:lvl1pPr>
          </a:lstStyle>
          <a:p>
            <a:pPr>
              <a:defRPr/>
            </a:pPr>
            <a:fld id="{26BAD73B-A419-44CA-BB26-44C025890958}" type="slidenum">
              <a:rPr lang="en-US" altLang="zh-CN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jpeg"/><Relationship Id="rId1" Type="http://schemas.openxmlformats.org/officeDocument/2006/relationships/tags" Target="../tags/tag1.xml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1.v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5.jpe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oleObject" Target="../embeddings/oleObject1.bin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2.v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6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oleObject" Target="../embeddings/oleObject2.bin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3.vml"/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7.png"/><Relationship Id="rId6" Type="http://schemas.openxmlformats.org/officeDocument/2006/relationships/hyperlink" Target="&#31532;43&#35838;%20%20&#26368;&#22823;&#20844;&#32422;&#25968;(&#23436;&#25972;).cpp" TargetMode="External"/><Relationship Id="rId5" Type="http://schemas.openxmlformats.org/officeDocument/2006/relationships/hyperlink" Target="&#31532;43&#35838;%20%20&#26368;&#22823;&#20844;&#32422;&#25968;(&#19981;&#23436;&#25972;).cpp" TargetMode="External"/><Relationship Id="rId4" Type="http://schemas.openxmlformats.org/officeDocument/2006/relationships/hyperlink" Target="&#31532;1&#35838;%20%20&#32534;&#31243;&#26159;&#19968;&#38376;&#25216;&#26415;.cpp" TargetMode="External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oleObject" Target="../embeddings/oleObject3.bin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4.v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oleObject" Target="../embeddings/oleObject4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5" descr="小学生C++趣味编程封面V2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00" r="4611"/>
          <a:stretch>
            <a:fillRect/>
          </a:stretch>
        </p:blipFill>
        <p:spPr bwMode="auto">
          <a:xfrm>
            <a:off x="0" y="0"/>
            <a:ext cx="7173913" cy="914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1" name="Rectangle 8"/>
          <p:cNvSpPr>
            <a:spLocks noChangeArrowheads="1"/>
          </p:cNvSpPr>
          <p:nvPr/>
        </p:nvSpPr>
        <p:spPr bwMode="auto">
          <a:xfrm>
            <a:off x="2204864" y="3347864"/>
            <a:ext cx="3262432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480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第</a:t>
            </a:r>
            <a:r>
              <a:rPr lang="en-US" altLang="zh-CN" sz="480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43</a:t>
            </a:r>
            <a:r>
              <a:rPr lang="zh-CN" altLang="en-US" sz="480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课</a:t>
            </a:r>
            <a:endParaRPr lang="en-US" altLang="zh-CN" sz="4800">
              <a:solidFill>
                <a:schemeClr val="bg1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algn="ctr" eaLnBrk="1" hangingPunct="1"/>
            <a:r>
              <a:rPr lang="zh-CN" altLang="en-US" sz="480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最大公约数</a:t>
            </a:r>
            <a:endParaRPr lang="zh-CN" altLang="en-US" sz="4800">
              <a:solidFill>
                <a:schemeClr val="bg1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716254cc31a055e5617907f574044d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88595" y="0"/>
            <a:ext cx="6372225" cy="901001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74" name="Object 10"/>
          <p:cNvGraphicFramePr>
            <a:graphicFrameLocks noChangeAspect="1"/>
          </p:cNvGraphicFramePr>
          <p:nvPr/>
        </p:nvGraphicFramePr>
        <p:xfrm>
          <a:off x="0" y="0"/>
          <a:ext cx="3175000" cy="267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63" name="Image" r:id="rId1" imgW="3175000" imgH="2679700" progId="Photoshop.Image.8">
                  <p:embed/>
                </p:oleObj>
              </mc:Choice>
              <mc:Fallback>
                <p:oleObj name="Image" r:id="rId1" imgW="3175000" imgH="2679700" progId="Photoshop.Image.8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3175000" cy="2679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075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7288" y="8459788"/>
            <a:ext cx="585787" cy="646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664" y="3563888"/>
            <a:ext cx="1944216" cy="2438047"/>
          </a:xfrm>
          <a:prstGeom prst="rect">
            <a:avLst/>
          </a:prstGeom>
        </p:spPr>
      </p:pic>
      <p:sp>
        <p:nvSpPr>
          <p:cNvPr id="5" name="AutoShape 732"/>
          <p:cNvSpPr>
            <a:spLocks noChangeArrowheads="1"/>
          </p:cNvSpPr>
          <p:nvPr/>
        </p:nvSpPr>
        <p:spPr bwMode="auto">
          <a:xfrm>
            <a:off x="2492896" y="3056350"/>
            <a:ext cx="3600399" cy="1443642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 w="9525">
            <a:solidFill>
              <a:srgbClr val="000000"/>
            </a:solidFill>
            <a:round/>
          </a:ln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pPr indent="720090" algn="just">
              <a:spcAft>
                <a:spcPts val="0"/>
              </a:spcAft>
            </a:pPr>
            <a:r>
              <a:rPr lang="zh-CN" sz="2800" kern="100">
                <a:effectLst/>
                <a:latin typeface="Calibri" panose="020F0502020204030204" pitchFamily="34" charset="0"/>
                <a:ea typeface="楷体" panose="02010609060101010101" pitchFamily="49" charset="-122"/>
                <a:cs typeface="Times New Roman" panose="02020603050405020304" pitchFamily="18" charset="0"/>
              </a:rPr>
              <a:t>试编一程序，求出每段最长的米数。</a:t>
            </a:r>
            <a:endParaRPr lang="zh-CN" sz="2800" kern="10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74" name="Object 10"/>
          <p:cNvGraphicFramePr>
            <a:graphicFrameLocks noChangeAspect="1"/>
          </p:cNvGraphicFramePr>
          <p:nvPr/>
        </p:nvGraphicFramePr>
        <p:xfrm>
          <a:off x="0" y="2801"/>
          <a:ext cx="3175000" cy="267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58" name="Image" r:id="rId1" imgW="3175000" imgH="2679700" progId="Photoshop.Image.8">
                  <p:embed/>
                </p:oleObj>
              </mc:Choice>
              <mc:Fallback>
                <p:oleObj name="Image" r:id="rId1" imgW="3175000" imgH="2679700" progId="Photoshop.Image.8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2801"/>
                        <a:ext cx="3175000" cy="2679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075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7288" y="8459788"/>
            <a:ext cx="585787" cy="646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8325" y="1657350"/>
            <a:ext cx="3181350" cy="58293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74" name="Object 10"/>
          <p:cNvGraphicFramePr>
            <a:graphicFrameLocks noChangeAspect="1"/>
          </p:cNvGraphicFramePr>
          <p:nvPr/>
        </p:nvGraphicFramePr>
        <p:xfrm>
          <a:off x="11709" y="0"/>
          <a:ext cx="3175000" cy="267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84" name="Image" r:id="rId1" imgW="3175000" imgH="2679700" progId="Photoshop.Image.8">
                  <p:embed/>
                </p:oleObj>
              </mc:Choice>
              <mc:Fallback>
                <p:oleObj name="Image" r:id="rId1" imgW="3175000" imgH="2679700" progId="Photoshop.Image.8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709" y="0"/>
                        <a:ext cx="3175000" cy="2679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075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7288" y="8459788"/>
            <a:ext cx="585787" cy="646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星形: 四角 3"/>
          <p:cNvSpPr/>
          <p:nvPr/>
        </p:nvSpPr>
        <p:spPr>
          <a:xfrm>
            <a:off x="1484784" y="5895712"/>
            <a:ext cx="1140991" cy="1008112"/>
          </a:xfrm>
          <a:prstGeom prst="star4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5" name="文本框 8">
            <a:hlinkClick r:id="rId4" action="ppaction://hlinkfile"/>
          </p:cNvPr>
          <p:cNvSpPr txBox="1"/>
          <p:nvPr/>
        </p:nvSpPr>
        <p:spPr>
          <a:xfrm>
            <a:off x="1070139" y="8565512"/>
            <a:ext cx="52614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indent="457200"/>
            <a:r>
              <a:rPr lang="zh-CN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建议程序在</a:t>
            </a:r>
            <a:r>
              <a:rPr lang="en-US" altLang="zh-CN" sz="1400">
                <a:solidFill>
                  <a:schemeClr val="tx1">
                    <a:lumMod val="95000"/>
                    <a:lumOff val="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Dev-C</a:t>
            </a:r>
            <a:r>
              <a:rPr lang="en-US" altLang="zh-CN" sz="1400">
                <a:solidFill>
                  <a:schemeClr val="tx1">
                    <a:lumMod val="85000"/>
                    <a:lumOff val="1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++</a:t>
            </a:r>
            <a:r>
              <a:rPr lang="zh-CN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环境中打开学习，师生一起讨论，在课堂中动态的生成代码，把程序补充完整，这样学习效果会更佳。</a:t>
            </a:r>
            <a:endParaRPr lang="zh-CN" altLang="en-US" sz="1400">
              <a:solidFill>
                <a:schemeClr val="tx1">
                  <a:lumMod val="85000"/>
                  <a:lumOff val="15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5" name="文本框 17">
            <a:hlinkClick r:id="rId5" tooltip="点一点" action="ppaction://hlinkfile"/>
          </p:cNvPr>
          <p:cNvSpPr txBox="1"/>
          <p:nvPr/>
        </p:nvSpPr>
        <p:spPr>
          <a:xfrm>
            <a:off x="2650872" y="5903431"/>
            <a:ext cx="2419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</a:rPr>
              <a:t>参考程序（不完整）</a:t>
            </a:r>
            <a:endParaRPr lang="zh-CN" altLang="en-US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6" name="文本框 18">
            <a:hlinkClick r:id="rId6" tooltip="点一点" action="ppaction://hlinkfile"/>
          </p:cNvPr>
          <p:cNvSpPr txBox="1"/>
          <p:nvPr/>
        </p:nvSpPr>
        <p:spPr>
          <a:xfrm>
            <a:off x="2650872" y="6596691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</a:rPr>
              <a:t>参考程序（完整）</a:t>
            </a:r>
            <a:endParaRPr lang="zh-CN" altLang="en-US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0139" y="2756916"/>
            <a:ext cx="4676190" cy="248571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8" name="Object 3"/>
          <p:cNvGraphicFramePr>
            <a:graphicFrameLocks noChangeAspect="1"/>
          </p:cNvGraphicFramePr>
          <p:nvPr/>
        </p:nvGraphicFramePr>
        <p:xfrm>
          <a:off x="0" y="0"/>
          <a:ext cx="3175000" cy="267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44" name="Image" r:id="rId1" imgW="3175000" imgH="2679700" progId="Photoshop.Image.8">
                  <p:embed/>
                </p:oleObj>
              </mc:Choice>
              <mc:Fallback>
                <p:oleObj name="Image" r:id="rId1" imgW="3175000" imgH="2679700" progId="Photoshop.Image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3175000" cy="2679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099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7288" y="8459788"/>
            <a:ext cx="585787" cy="646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100" name="Rectangle 9"/>
          <p:cNvSpPr>
            <a:spLocks noChangeArrowheads="1"/>
          </p:cNvSpPr>
          <p:nvPr/>
        </p:nvSpPr>
        <p:spPr bwMode="auto">
          <a:xfrm>
            <a:off x="1587500" y="4788024"/>
            <a:ext cx="3857724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浙江省金华市环城小学</a:t>
            </a:r>
            <a:endParaRPr lang="en-US" altLang="zh-CN">
              <a:latin typeface="楷体" panose="02010609060101010101" pitchFamily="49" charset="-122"/>
              <a:ea typeface="楷体" panose="02010609060101010101" pitchFamily="49" charset="-122"/>
              <a:cs typeface="Calibri" panose="020F0502020204030204" pitchFamily="34" charset="0"/>
            </a:endParaRPr>
          </a:p>
          <a:p>
            <a:pPr algn="ctr" eaLnBrk="1" hangingPunct="1"/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  <a:cs typeface="Calibri" panose="020F0502020204030204" pitchFamily="34" charset="0"/>
            </a:endParaRPr>
          </a:p>
          <a:p>
            <a:pPr algn="ctr" eaLnBrk="1" hangingPunct="1"/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潘洪波</a:t>
            </a:r>
            <a:endParaRPr lang="en-US" altLang="zh-CN">
              <a:latin typeface="楷体" panose="02010609060101010101" pitchFamily="49" charset="-122"/>
              <a:ea typeface="楷体" panose="02010609060101010101" pitchFamily="49" charset="-122"/>
              <a:cs typeface="Calibri" panose="020F0502020204030204" pitchFamily="34" charset="0"/>
            </a:endParaRPr>
          </a:p>
          <a:p>
            <a:pPr algn="ctr" eaLnBrk="1" hangingPunct="1"/>
            <a:endParaRPr lang="en-US" altLang="zh-CN">
              <a:latin typeface="楷体" panose="02010609060101010101" pitchFamily="49" charset="-122"/>
              <a:ea typeface="楷体" panose="02010609060101010101" pitchFamily="49" charset="-122"/>
              <a:cs typeface="Calibri" panose="020F0502020204030204" pitchFamily="34" charset="0"/>
            </a:endParaRPr>
          </a:p>
          <a:p>
            <a:pPr algn="ctr" eaLnBrk="1" hangingPunct="1"/>
            <a:r>
              <a:rPr lang="en-US" altLang="zh-CN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 2017.4</a:t>
            </a:r>
            <a:endParaRPr lang="en-US" altLang="zh-CN">
              <a:latin typeface="楷体" panose="02010609060101010101" pitchFamily="49" charset="-122"/>
              <a:ea typeface="楷体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5" name="Rectangle 9"/>
          <p:cNvSpPr>
            <a:spLocks noChangeArrowheads="1"/>
          </p:cNvSpPr>
          <p:nvPr/>
        </p:nvSpPr>
        <p:spPr bwMode="auto">
          <a:xfrm>
            <a:off x="2060848" y="8725892"/>
            <a:ext cx="385772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 eaLnBrk="1" hangingPunct="1"/>
            <a:r>
              <a:rPr lang="en-US" altLang="zh-CN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《</a:t>
            </a:r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小学生</a:t>
            </a:r>
            <a:r>
              <a:rPr lang="en-US" altLang="zh-CN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C++</a:t>
            </a:r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趣味编程</a:t>
            </a:r>
            <a:r>
              <a:rPr lang="en-US" altLang="zh-CN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》</a:t>
            </a:r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配套课件</a:t>
            </a:r>
            <a:endParaRPr lang="en-US" altLang="zh-CN">
              <a:latin typeface="楷体" panose="02010609060101010101" pitchFamily="49" charset="-122"/>
              <a:ea typeface="楷体" panose="02010609060101010101" pitchFamily="49" charset="-122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PP_MARK_KEY" val="a5703122-b22f-4701-8380-801f29a633ab"/>
  <p:tag name="COMMONDATA" val="eyJoZGlkIjoiZGJjZGFmZmFiODhkMmFkNTA3OGFjODgxNzc3YzQ3MzEifQ=="/>
</p:tagLst>
</file>

<file path=ppt/theme/theme1.xml><?xml version="1.0" encoding="utf-8"?>
<a:theme xmlns:a="http://schemas.openxmlformats.org/drawingml/2006/main" name="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135</Words>
  <Application>WPS 演示</Application>
  <PresentationFormat>全屏显示(4:3)</PresentationFormat>
  <Paragraphs>19</Paragraphs>
  <Slides>6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4</vt:i4>
      </vt:variant>
      <vt:variant>
        <vt:lpstr>幻灯片标题</vt:lpstr>
      </vt:variant>
      <vt:variant>
        <vt:i4>6</vt:i4>
      </vt:variant>
    </vt:vector>
  </HeadingPairs>
  <TitlesOfParts>
    <vt:vector size="21" baseType="lpstr">
      <vt:lpstr>Arial</vt:lpstr>
      <vt:lpstr>宋体</vt:lpstr>
      <vt:lpstr>Wingdings</vt:lpstr>
      <vt:lpstr>仿宋</vt:lpstr>
      <vt:lpstr>Calibri</vt:lpstr>
      <vt:lpstr>楷体</vt:lpstr>
      <vt:lpstr>Times New Roman</vt:lpstr>
      <vt:lpstr>华文楷体</vt:lpstr>
      <vt:lpstr>微软雅黑</vt:lpstr>
      <vt:lpstr>Arial Unicode MS</vt:lpstr>
      <vt:lpstr>默认设计模板</vt:lpstr>
      <vt:lpstr>Photoshop.Image.8</vt:lpstr>
      <vt:lpstr>Photoshop.Image.8</vt:lpstr>
      <vt:lpstr>Photoshop.Image.8</vt:lpstr>
      <vt:lpstr>Photoshop.Image.8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微软中国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微软用户</dc:creator>
  <cp:lastModifiedBy>菠萝老师@乔伊机器人</cp:lastModifiedBy>
  <cp:revision>63</cp:revision>
  <dcterms:created xsi:type="dcterms:W3CDTF">2017-03-13T11:27:00Z</dcterms:created>
  <dcterms:modified xsi:type="dcterms:W3CDTF">2023-03-31T07:27:54Z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14789A3D4B3B4BD49F0FDDD340D99623_12</vt:lpwstr>
  </property>
  <property fmtid="{D5CDD505-2E9C-101B-9397-08002B2CF9AE}" pid="3" name="KSOProductBuildVer">
    <vt:lpwstr>2052-11.1.0.14036</vt:lpwstr>
  </property>
</Properties>
</file>